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8" r:id="rId2"/>
    <p:sldId id="265" r:id="rId3"/>
    <p:sldId id="259" r:id="rId4"/>
    <p:sldId id="260" r:id="rId5"/>
    <p:sldId id="256" r:id="rId6"/>
    <p:sldId id="261" r:id="rId7"/>
    <p:sldId id="262" r:id="rId8"/>
    <p:sldId id="264" r:id="rId9"/>
    <p:sldId id="25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FED375-136E-4C51-951E-83845354F6A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177554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ED375-136E-4C51-951E-83845354F6A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83102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ED375-136E-4C51-951E-83845354F6A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146839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ED375-136E-4C51-951E-83845354F6A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110266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FED375-136E-4C51-951E-83845354F6A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103597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FED375-136E-4C51-951E-83845354F6AA}"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315197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FED375-136E-4C51-951E-83845354F6AA}"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193079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FED375-136E-4C51-951E-83845354F6AA}"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358235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ED375-136E-4C51-951E-83845354F6AA}"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70128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FED375-136E-4C51-951E-83845354F6AA}"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60571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FED375-136E-4C51-951E-83845354F6AA}"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C9608-13E2-41B5-B898-EC35FEB630E3}" type="slidenum">
              <a:rPr lang="en-US" smtClean="0"/>
              <a:t>‹#›</a:t>
            </a:fld>
            <a:endParaRPr lang="en-US"/>
          </a:p>
        </p:txBody>
      </p:sp>
    </p:spTree>
    <p:extLst>
      <p:ext uri="{BB962C8B-B14F-4D97-AF65-F5344CB8AC3E}">
        <p14:creationId xmlns:p14="http://schemas.microsoft.com/office/powerpoint/2010/main" val="24154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ED375-136E-4C51-951E-83845354F6AA}" type="datetimeFigureOut">
              <a:rPr lang="en-US" smtClean="0"/>
              <a:t>4/29/2020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C9608-13E2-41B5-B898-EC35FEB630E3}" type="slidenum">
              <a:rPr lang="en-US" smtClean="0"/>
              <a:t>‹#›</a:t>
            </a:fld>
            <a:endParaRPr lang="en-US"/>
          </a:p>
        </p:txBody>
      </p:sp>
    </p:spTree>
    <p:extLst>
      <p:ext uri="{BB962C8B-B14F-4D97-AF65-F5344CB8AC3E}">
        <p14:creationId xmlns:p14="http://schemas.microsoft.com/office/powerpoint/2010/main" val="362651785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cYhuG1y3b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www.pbs.org/video/womens-suffrage-7neirw/"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outube.com/watch?v=TrVek_dWsm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www.youtube.com/watch?v=Br6b9sIuI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L76y8mACZs"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867699-4792-4D32-9F81-EC6716EB073E}"/>
              </a:ext>
            </a:extLst>
          </p:cNvPr>
          <p:cNvSpPr/>
          <p:nvPr/>
        </p:nvSpPr>
        <p:spPr>
          <a:xfrm>
            <a:off x="951346" y="289679"/>
            <a:ext cx="10289308" cy="2677656"/>
          </a:xfrm>
          <a:prstGeom prst="rect">
            <a:avLst/>
          </a:prstGeom>
        </p:spPr>
        <p:txBody>
          <a:bodyPr wrap="square">
            <a:spAutoFit/>
          </a:bodyPr>
          <a:lstStyle/>
          <a:p>
            <a:pPr algn="ctr"/>
            <a:r>
              <a:rPr lang="en-US" sz="4400" b="1" dirty="0">
                <a:latin typeface="Lato"/>
              </a:rPr>
              <a:t>Sandy Spring Slave Museum </a:t>
            </a:r>
            <a:endParaRPr lang="en-US" sz="4400" b="0" dirty="0">
              <a:effectLst/>
            </a:endParaRPr>
          </a:p>
          <a:p>
            <a:pPr algn="ctr"/>
            <a:r>
              <a:rPr lang="en-US" sz="4400" b="1" dirty="0">
                <a:latin typeface="Lato"/>
              </a:rPr>
              <a:t>&amp; </a:t>
            </a:r>
            <a:endParaRPr lang="en-US" sz="4400" b="0" dirty="0">
              <a:effectLst/>
            </a:endParaRPr>
          </a:p>
          <a:p>
            <a:pPr algn="ctr"/>
            <a:r>
              <a:rPr lang="en-US" sz="4400" b="1" dirty="0">
                <a:latin typeface="Lato"/>
              </a:rPr>
              <a:t>African Art Gallery</a:t>
            </a:r>
            <a:endParaRPr lang="en-US" sz="4400" b="0" dirty="0">
              <a:effectLst/>
            </a:endParaRPr>
          </a:p>
          <a:p>
            <a:br>
              <a:rPr lang="en-US" dirty="0"/>
            </a:br>
            <a:endParaRPr lang="en-US" dirty="0"/>
          </a:p>
        </p:txBody>
      </p:sp>
      <p:pic>
        <p:nvPicPr>
          <p:cNvPr id="1026" name="Picture 2" descr="https://lh6.googleusercontent.com/8iIBexW_hrvyru_N8CpQHaA4ikpL3iNh7jVvfNsCSOR0W_0YOKoZk44PdbLmVTK9TPg2oWxp3Y0A7ZxZM9wX2_7LbbvC_KYmKlnrEnxswhVjPbrHo-kmw3ghnd-r0HtCu05F-sngoqs">
            <a:extLst>
              <a:ext uri="{FF2B5EF4-FFF2-40B4-BE49-F238E27FC236}">
                <a16:creationId xmlns:a16="http://schemas.microsoft.com/office/drawing/2014/main" id="{DFDA4205-95B1-44EF-995D-1C820F6B9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9621"/>
            <a:ext cx="2352223" cy="23583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333FE2-F232-4DC2-B15D-97EA91E73ABB}"/>
              </a:ext>
            </a:extLst>
          </p:cNvPr>
          <p:cNvSpPr/>
          <p:nvPr/>
        </p:nvSpPr>
        <p:spPr>
          <a:xfrm>
            <a:off x="2068946" y="3096384"/>
            <a:ext cx="8285018" cy="3416320"/>
          </a:xfrm>
          <a:prstGeom prst="rect">
            <a:avLst/>
          </a:prstGeom>
        </p:spPr>
        <p:txBody>
          <a:bodyPr wrap="square">
            <a:spAutoFit/>
          </a:bodyPr>
          <a:lstStyle/>
          <a:p>
            <a:pPr algn="ctr"/>
            <a:r>
              <a:rPr lang="en-US" sz="3600" b="1" i="1" dirty="0">
                <a:latin typeface="Calibri" panose="020F0502020204030204" pitchFamily="34" charset="0"/>
              </a:rPr>
              <a:t>100TH ANNIVERSARY OF THE RATIFICATION </a:t>
            </a:r>
            <a:endParaRPr lang="en-US" sz="3600" dirty="0"/>
          </a:p>
          <a:p>
            <a:pPr algn="ctr"/>
            <a:r>
              <a:rPr lang="en-US" sz="3600" b="1" i="1" dirty="0">
                <a:latin typeface="Calibri" panose="020F0502020204030204" pitchFamily="34" charset="0"/>
              </a:rPr>
              <a:t>OF THE </a:t>
            </a:r>
            <a:endParaRPr lang="en-US" sz="3600" dirty="0"/>
          </a:p>
          <a:p>
            <a:pPr algn="ctr"/>
            <a:r>
              <a:rPr lang="en-US" sz="3600" b="1" i="1" dirty="0">
                <a:latin typeface="Calibri" panose="020F0502020204030204" pitchFamily="34" charset="0"/>
              </a:rPr>
              <a:t>19TH AMENDMENT</a:t>
            </a:r>
            <a:endParaRPr lang="en-US" sz="3600" dirty="0"/>
          </a:p>
          <a:p>
            <a:br>
              <a:rPr lang="en-US" sz="3600" dirty="0"/>
            </a:br>
            <a:endParaRPr lang="en-US" sz="3600" dirty="0"/>
          </a:p>
        </p:txBody>
      </p:sp>
    </p:spTree>
    <p:extLst>
      <p:ext uri="{BB962C8B-B14F-4D97-AF65-F5344CB8AC3E}">
        <p14:creationId xmlns:p14="http://schemas.microsoft.com/office/powerpoint/2010/main" val="185461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DDFB-2B51-4F87-8636-6525463A5269}"/>
              </a:ext>
            </a:extLst>
          </p:cNvPr>
          <p:cNvSpPr>
            <a:spLocks noGrp="1"/>
          </p:cNvSpPr>
          <p:nvPr>
            <p:ph type="title"/>
          </p:nvPr>
        </p:nvSpPr>
        <p:spPr/>
        <p:txBody>
          <a:bodyPr/>
          <a:lstStyle/>
          <a:p>
            <a:r>
              <a:rPr lang="en-US" b="1" dirty="0"/>
              <a:t>WOMEN’S SUFFRAGE</a:t>
            </a:r>
            <a:br>
              <a:rPr lang="en-US" b="1" dirty="0"/>
            </a:br>
            <a:r>
              <a:rPr lang="en-US" b="1" dirty="0"/>
              <a:t>        MOVEMENT</a:t>
            </a:r>
          </a:p>
        </p:txBody>
      </p:sp>
      <p:sp>
        <p:nvSpPr>
          <p:cNvPr id="3" name="Rectangle 2">
            <a:extLst>
              <a:ext uri="{FF2B5EF4-FFF2-40B4-BE49-F238E27FC236}">
                <a16:creationId xmlns:a16="http://schemas.microsoft.com/office/drawing/2014/main" id="{8077C7B2-04D4-4B09-A40D-BA80ED09421A}"/>
              </a:ext>
            </a:extLst>
          </p:cNvPr>
          <p:cNvSpPr/>
          <p:nvPr/>
        </p:nvSpPr>
        <p:spPr>
          <a:xfrm>
            <a:off x="838201" y="2742942"/>
            <a:ext cx="9552708" cy="4524315"/>
          </a:xfrm>
          <a:prstGeom prst="rect">
            <a:avLst/>
          </a:prstGeom>
        </p:spPr>
        <p:txBody>
          <a:bodyPr wrap="square">
            <a:spAutoFit/>
          </a:bodyPr>
          <a:lstStyle/>
          <a:p>
            <a:r>
              <a:rPr lang="en-US" sz="3200" dirty="0">
                <a:latin typeface="Arial" panose="020B0604020202020204" pitchFamily="34" charset="0"/>
              </a:rPr>
              <a:t>The women’s suffrage movement was the struggle for the right of women to vote and run for office and is part of the overall women’s rights movement.  </a:t>
            </a:r>
            <a:endParaRPr lang="en-US" sz="3200" dirty="0"/>
          </a:p>
          <a:p>
            <a:r>
              <a:rPr lang="en-US" sz="3200" dirty="0">
                <a:latin typeface="Arial" panose="020B0604020202020204" pitchFamily="34" charset="0"/>
              </a:rPr>
              <a:t>The 19th Amendment to the U.S. Constitution granted American women the right to vote and was ratified on August 18, 1920, ending almost a century of protest.</a:t>
            </a:r>
            <a:endParaRPr lang="en-US" sz="3200" dirty="0"/>
          </a:p>
          <a:p>
            <a:br>
              <a:rPr lang="en-US" sz="3200" dirty="0"/>
            </a:br>
            <a:endParaRPr lang="en-US" sz="3200" dirty="0"/>
          </a:p>
        </p:txBody>
      </p:sp>
      <p:pic>
        <p:nvPicPr>
          <p:cNvPr id="4" name="Picture 2" descr="https://lh4.googleusercontent.com/VjkwNXwOz4onfpm0ihGMG8d2DHOfIBotK5lOL0BuDoW05H8rSMoTiVrFzvgmxCY6uRN1uP62Fa_gwtm9x9Z5XurdunejHTLNg0Q4j9yiesPkCo2fMD8qPzdcI6pmSkXF8rrVkIGLAG8">
            <a:extLst>
              <a:ext uri="{FF2B5EF4-FFF2-40B4-BE49-F238E27FC236}">
                <a16:creationId xmlns:a16="http://schemas.microsoft.com/office/drawing/2014/main" id="{6D078F0C-CA31-4272-BE05-6AF25803ED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70330" y="4506"/>
            <a:ext cx="2121670" cy="282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7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8EE0-BD4A-486D-9806-2AD74E382C94}"/>
              </a:ext>
            </a:extLst>
          </p:cNvPr>
          <p:cNvSpPr>
            <a:spLocks noGrp="1"/>
          </p:cNvSpPr>
          <p:nvPr>
            <p:ph type="title"/>
          </p:nvPr>
        </p:nvSpPr>
        <p:spPr/>
        <p:txBody>
          <a:bodyPr/>
          <a:lstStyle/>
          <a:p>
            <a:pPr algn="ctr"/>
            <a:r>
              <a:rPr lang="en-US" dirty="0"/>
              <a:t>SENECA FALLS CONVENTION</a:t>
            </a:r>
          </a:p>
        </p:txBody>
      </p:sp>
      <p:pic>
        <p:nvPicPr>
          <p:cNvPr id="3074" name="Picture 2" descr="https://lh3.googleusercontent.com/7kBoJvqF3zhF-Qbkcw9IUcNWYDSOMNBxcDVBUnv0n-EhD-Zmt2QNIlyr5y9EY3P8-jNWGQ7E7wCQO2fap1i7f7QN3Iu7a5L1zTPgtR9xs9xrO-k3BE9jrP2F4Dk9CIk7M2TtxyJpkrk">
            <a:extLst>
              <a:ext uri="{FF2B5EF4-FFF2-40B4-BE49-F238E27FC236}">
                <a16:creationId xmlns:a16="http://schemas.microsoft.com/office/drawing/2014/main" id="{4FB36AE9-2880-49E1-AFBA-7E30811889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34399" y="1825625"/>
            <a:ext cx="5523201"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66B15E-9A46-48E1-B4C1-7477C13E6DFF}"/>
              </a:ext>
            </a:extLst>
          </p:cNvPr>
          <p:cNvSpPr/>
          <p:nvPr/>
        </p:nvSpPr>
        <p:spPr>
          <a:xfrm>
            <a:off x="9264072" y="3631962"/>
            <a:ext cx="2615523" cy="923330"/>
          </a:xfrm>
          <a:prstGeom prst="rect">
            <a:avLst/>
          </a:prstGeom>
        </p:spPr>
        <p:txBody>
          <a:bodyPr wrap="square">
            <a:spAutoFit/>
          </a:bodyPr>
          <a:lstStyle/>
          <a:p>
            <a:r>
              <a:rPr lang="en-US" u="sng" dirty="0">
                <a:solidFill>
                  <a:srgbClr val="3D4594"/>
                </a:solidFill>
                <a:latin typeface="Arial" panose="020B0604020202020204" pitchFamily="34" charset="0"/>
                <a:hlinkClick r:id="rId3"/>
              </a:rPr>
              <a:t>https://www.youtube.com/watch?v=TcYhuG1y3bc</a:t>
            </a:r>
            <a:endParaRPr lang="en-US" dirty="0"/>
          </a:p>
        </p:txBody>
      </p:sp>
    </p:spTree>
    <p:extLst>
      <p:ext uri="{BB962C8B-B14F-4D97-AF65-F5344CB8AC3E}">
        <p14:creationId xmlns:p14="http://schemas.microsoft.com/office/powerpoint/2010/main" val="294322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BEB7-2022-4F49-AD3F-67DE1E80424F}"/>
              </a:ext>
            </a:extLst>
          </p:cNvPr>
          <p:cNvSpPr>
            <a:spLocks noGrp="1"/>
          </p:cNvSpPr>
          <p:nvPr>
            <p:ph type="title"/>
          </p:nvPr>
        </p:nvSpPr>
        <p:spPr>
          <a:xfrm>
            <a:off x="838200" y="461210"/>
            <a:ext cx="10515600" cy="1325563"/>
          </a:xfrm>
        </p:spPr>
        <p:txBody>
          <a:bodyPr/>
          <a:lstStyle/>
          <a:p>
            <a:pPr algn="ctr"/>
            <a:r>
              <a:rPr lang="en-US" dirty="0"/>
              <a:t>The need for support</a:t>
            </a:r>
          </a:p>
        </p:txBody>
      </p:sp>
      <p:pic>
        <p:nvPicPr>
          <p:cNvPr id="4098" name="Picture 2" descr="https://lh3.googleusercontent.com/5Ow73vuzQ2y1NWJmCVYJMEagw6sUnMiyj_88hqAmcZ0dxQD7ZBTE5fpOqapgUpN_Fr8rqk6xYnMGnV-qps5QpV3gM5GDc8ISMQocIXCGZSgbsBwFaZuceGuknLkCW7gNx6sy5XhrK3I">
            <a:extLst>
              <a:ext uri="{FF2B5EF4-FFF2-40B4-BE49-F238E27FC236}">
                <a16:creationId xmlns:a16="http://schemas.microsoft.com/office/drawing/2014/main" id="{70650EA3-5BFE-4A88-AD09-B0C73B1686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0543" y="1702141"/>
            <a:ext cx="361805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AKY8fCfl6AKr3cnfeL76reBwjU9r58FurqELbWJRJtIf8RB3q06A3nPsm0Zy0gd8h81k6JhmAb1TN-q69xjibTiq6JsKdyxV7Y2vEu3BjXgIH40TPB-JH1obHBTli-rovpJctTCZyP4">
            <a:extLst>
              <a:ext uri="{FF2B5EF4-FFF2-40B4-BE49-F238E27FC236}">
                <a16:creationId xmlns:a16="http://schemas.microsoft.com/office/drawing/2014/main" id="{36F6E23F-660B-4BC8-AEAB-717C27DF571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156530" y="1617508"/>
            <a:ext cx="341119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6.googleusercontent.com/Fd0Ykqa7tOC1Vk8a40YvEqW8w-grV0xqiPb6FbFibZuTI_OGJBMc_mE8Wim1_cTHjNXpxAQnRyVzp8PtwwpJRWl1b5jS-kK6OobvK_mGJzjncRvDVGOgqyE20vQUKRAf2ivZa6vmU4k">
            <a:extLst>
              <a:ext uri="{FF2B5EF4-FFF2-40B4-BE49-F238E27FC236}">
                <a16:creationId xmlns:a16="http://schemas.microsoft.com/office/drawing/2014/main" id="{60FC4138-45BB-40EA-A542-A9C937D73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2028825"/>
            <a:ext cx="33147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F075A03-A2A1-4A18-B9D5-845E00F6DE15}"/>
              </a:ext>
            </a:extLst>
          </p:cNvPr>
          <p:cNvSpPr/>
          <p:nvPr/>
        </p:nvSpPr>
        <p:spPr>
          <a:xfrm>
            <a:off x="4438650" y="5322515"/>
            <a:ext cx="2867314" cy="646331"/>
          </a:xfrm>
          <a:prstGeom prst="rect">
            <a:avLst/>
          </a:prstGeom>
        </p:spPr>
        <p:txBody>
          <a:bodyPr wrap="square">
            <a:spAutoFit/>
          </a:bodyPr>
          <a:lstStyle/>
          <a:p>
            <a:r>
              <a:rPr lang="en-US" u="sng" dirty="0">
                <a:solidFill>
                  <a:srgbClr val="3D4594"/>
                </a:solidFill>
                <a:latin typeface="Arial" panose="020B0604020202020204" pitchFamily="34" charset="0"/>
                <a:hlinkClick r:id="rId5"/>
              </a:rPr>
              <a:t>https://www.pbs.org/video/womens-suffrage-7neirw/</a:t>
            </a:r>
            <a:endParaRPr lang="en-US" dirty="0"/>
          </a:p>
        </p:txBody>
      </p:sp>
    </p:spTree>
    <p:extLst>
      <p:ext uri="{BB962C8B-B14F-4D97-AF65-F5344CB8AC3E}">
        <p14:creationId xmlns:p14="http://schemas.microsoft.com/office/powerpoint/2010/main" val="233537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1CE172-A125-44E7-81CA-147DF8779EE7}"/>
              </a:ext>
            </a:extLst>
          </p:cNvPr>
          <p:cNvSpPr/>
          <p:nvPr/>
        </p:nvSpPr>
        <p:spPr>
          <a:xfrm>
            <a:off x="6538480" y="2863374"/>
            <a:ext cx="6096000" cy="646331"/>
          </a:xfrm>
          <a:prstGeom prst="rect">
            <a:avLst/>
          </a:prstGeom>
        </p:spPr>
        <p:txBody>
          <a:bodyPr>
            <a:spAutoFit/>
          </a:bodyPr>
          <a:lstStyle/>
          <a:p>
            <a:br>
              <a:rPr lang="en-US" dirty="0"/>
            </a:br>
            <a:endParaRPr lang="en-US" dirty="0"/>
          </a:p>
        </p:txBody>
      </p:sp>
      <p:pic>
        <p:nvPicPr>
          <p:cNvPr id="5122" name="Picture 2" descr="https://lh5.googleusercontent.com/wJ05oFhnko8nk006Znft0loPm7qGGOSf2ED3MloLZeHgY-ohb9di-4EbQ3yBIPZCMFey8I1bz9FxjGQrVeNDJelQViwFeKQpPGAnrnF4s6lMybfkPEmTvHA8IJ-flEF4m5rcYHMaZn4">
            <a:extLst>
              <a:ext uri="{FF2B5EF4-FFF2-40B4-BE49-F238E27FC236}">
                <a16:creationId xmlns:a16="http://schemas.microsoft.com/office/drawing/2014/main" id="{9C58E5FA-A78B-4387-BB64-90E953A60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718" y="173038"/>
            <a:ext cx="5341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4DAB54B5-6380-4D4F-A378-7A92D52A894A}"/>
              </a:ext>
            </a:extLst>
          </p:cNvPr>
          <p:cNvSpPr txBox="1">
            <a:spLocks/>
          </p:cNvSpPr>
          <p:nvPr/>
        </p:nvSpPr>
        <p:spPr>
          <a:xfrm>
            <a:off x="-799667" y="47196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 </a:t>
            </a:r>
          </a:p>
        </p:txBody>
      </p:sp>
      <p:pic>
        <p:nvPicPr>
          <p:cNvPr id="11" name="Picture 4" descr="https://lh4.googleusercontent.com/4KgxsMatDkBXrg8_Q0cQuToqkDLE5EhBjtU-qkj-qAuH3YQ7EprRsnX6zXAEYbXVM4gDs1GtFObel4Wy8Kjq3Sh4CYLGq9KnS4RuihtUois47Kziv1i32PAF5vx6MeU2EyiIpfR80mc">
            <a:extLst>
              <a:ext uri="{FF2B5EF4-FFF2-40B4-BE49-F238E27FC236}">
                <a16:creationId xmlns:a16="http://schemas.microsoft.com/office/drawing/2014/main" id="{4A0AAB25-C142-44C8-873D-2BE52B56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383" y="3322638"/>
            <a:ext cx="3009900" cy="2447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727EC39-3943-47DF-A475-53C0CF60BA3F}"/>
              </a:ext>
            </a:extLst>
          </p:cNvPr>
          <p:cNvSpPr/>
          <p:nvPr/>
        </p:nvSpPr>
        <p:spPr>
          <a:xfrm>
            <a:off x="843650" y="2667000"/>
            <a:ext cx="5299399" cy="369332"/>
          </a:xfrm>
          <a:prstGeom prst="rect">
            <a:avLst/>
          </a:prstGeom>
        </p:spPr>
        <p:txBody>
          <a:bodyPr wrap="none">
            <a:spAutoFit/>
          </a:bodyPr>
          <a:lstStyle/>
          <a:p>
            <a:r>
              <a:rPr lang="en-US" u="sng" dirty="0">
                <a:solidFill>
                  <a:srgbClr val="3D4594"/>
                </a:solidFill>
                <a:latin typeface="Arial" panose="020B0604020202020204" pitchFamily="34" charset="0"/>
                <a:hlinkClick r:id="rId4"/>
              </a:rPr>
              <a:t>https://www.youtube.com/watch?v=TrVek_dWsmg</a:t>
            </a:r>
            <a:endParaRPr lang="en-US" dirty="0"/>
          </a:p>
        </p:txBody>
      </p:sp>
      <p:sp>
        <p:nvSpPr>
          <p:cNvPr id="9" name="Rectangle 8">
            <a:extLst>
              <a:ext uri="{FF2B5EF4-FFF2-40B4-BE49-F238E27FC236}">
                <a16:creationId xmlns:a16="http://schemas.microsoft.com/office/drawing/2014/main" id="{44F8866E-883C-47A7-8357-C3A90EDB3605}"/>
              </a:ext>
            </a:extLst>
          </p:cNvPr>
          <p:cNvSpPr/>
          <p:nvPr/>
        </p:nvSpPr>
        <p:spPr>
          <a:xfrm>
            <a:off x="843650" y="849745"/>
            <a:ext cx="2649699" cy="369332"/>
          </a:xfrm>
          <a:prstGeom prst="rect">
            <a:avLst/>
          </a:prstGeom>
        </p:spPr>
        <p:txBody>
          <a:bodyPr wrap="square">
            <a:spAutoFit/>
          </a:bodyPr>
          <a:lstStyle/>
          <a:p>
            <a:pPr algn="ctr"/>
            <a:r>
              <a:rPr lang="en-US" b="1" dirty="0">
                <a:solidFill>
                  <a:srgbClr val="000000"/>
                </a:solidFill>
                <a:latin typeface="Calibri" panose="020F0502020204030204" pitchFamily="34" charset="0"/>
              </a:rPr>
              <a:t>Sojourner Truth</a:t>
            </a:r>
            <a:endParaRPr lang="en-US" dirty="0"/>
          </a:p>
        </p:txBody>
      </p:sp>
      <p:sp>
        <p:nvSpPr>
          <p:cNvPr id="12" name="TextBox 11">
            <a:extLst>
              <a:ext uri="{FF2B5EF4-FFF2-40B4-BE49-F238E27FC236}">
                <a16:creationId xmlns:a16="http://schemas.microsoft.com/office/drawing/2014/main" id="{2F195FC8-331C-4596-8579-D04B219947D0}"/>
              </a:ext>
            </a:extLst>
          </p:cNvPr>
          <p:cNvSpPr txBox="1"/>
          <p:nvPr/>
        </p:nvSpPr>
        <p:spPr>
          <a:xfrm>
            <a:off x="1496291" y="914400"/>
            <a:ext cx="3713017" cy="707886"/>
          </a:xfrm>
          <a:prstGeom prst="rect">
            <a:avLst/>
          </a:prstGeom>
          <a:noFill/>
        </p:spPr>
        <p:txBody>
          <a:bodyPr wrap="square" rtlCol="0">
            <a:spAutoFit/>
          </a:bodyPr>
          <a:lstStyle/>
          <a:p>
            <a:pPr algn="ctr"/>
            <a:r>
              <a:rPr lang="en-US" sz="4000" b="1" dirty="0"/>
              <a:t>Sojourner Truth</a:t>
            </a:r>
          </a:p>
        </p:txBody>
      </p:sp>
    </p:spTree>
    <p:extLst>
      <p:ext uri="{BB962C8B-B14F-4D97-AF65-F5344CB8AC3E}">
        <p14:creationId xmlns:p14="http://schemas.microsoft.com/office/powerpoint/2010/main" val="323454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1BF8-67C9-4DE3-98D3-CB6AF17668F7}"/>
              </a:ext>
            </a:extLst>
          </p:cNvPr>
          <p:cNvSpPr>
            <a:spLocks noGrp="1"/>
          </p:cNvSpPr>
          <p:nvPr>
            <p:ph type="title"/>
          </p:nvPr>
        </p:nvSpPr>
        <p:spPr/>
        <p:txBody>
          <a:bodyPr>
            <a:normAutofit/>
          </a:bodyPr>
          <a:lstStyle/>
          <a:p>
            <a:r>
              <a:rPr lang="en-US" sz="4000" b="1" dirty="0"/>
              <a:t>NATIONAL ASSOCIATION OF COLORED WOMEN</a:t>
            </a:r>
            <a:endParaRPr lang="en-US" sz="4000" dirty="0"/>
          </a:p>
        </p:txBody>
      </p:sp>
      <p:pic>
        <p:nvPicPr>
          <p:cNvPr id="6146" name="Picture 2" descr="https://lh4.googleusercontent.com/94TxxF57OruFF5YJvaBgHHsxzsNcDihHeHH_j7LStodDD8QiDY2rxWCc06wVG06jeWrEz26tkP3UnnMTUO3dS9xbj2qV2CVcyNIk4lL9jQ4-njarTXxOxNqJfJoNFqpoeVwwln6Iv1Q">
            <a:extLst>
              <a:ext uri="{FF2B5EF4-FFF2-40B4-BE49-F238E27FC236}">
                <a16:creationId xmlns:a16="http://schemas.microsoft.com/office/drawing/2014/main" id="{18074FB8-21F0-42F1-B6BA-DE5F0B39BA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7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FuCArPGO0WsnNIFsC2wu-I2ez0H_hZD0cvUU-0dt0D_nMUAdaLffgeZ2MtmzQnOMI7iie8CloRmIB5_8C2vU3TsfqrLPdCxtBCK4aT-qnTSlzXo_mNKylgpkX22whzolh3gZiEiPSvE">
            <a:extLst>
              <a:ext uri="{FF2B5EF4-FFF2-40B4-BE49-F238E27FC236}">
                <a16:creationId xmlns:a16="http://schemas.microsoft.com/office/drawing/2014/main" id="{968FFB6C-234C-46B7-AD59-CD94022BD3A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2182" y="794328"/>
            <a:ext cx="3998569" cy="53826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4.googleusercontent.com/Y664PHxxABsmK-VtNJcgQrl33KJHlB-YjBIQVQUR2FN46P6abz1w0jC9VPuvr6ut7LIa6hWMD5-dWbrw_b_TyiUcUhx98CjK-6XOGSZ1VkU8gFaoGn3Ma0K605vxOG07_IHYERDAyJ8">
            <a:extLst>
              <a:ext uri="{FF2B5EF4-FFF2-40B4-BE49-F238E27FC236}">
                <a16:creationId xmlns:a16="http://schemas.microsoft.com/office/drawing/2014/main" id="{C83E4C40-5082-4AFF-BE0F-FA0E2CB8DAF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13142" y="1363807"/>
            <a:ext cx="3029959" cy="35472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539C22-1860-45D4-8BB2-C59C409C3EF1}"/>
              </a:ext>
            </a:extLst>
          </p:cNvPr>
          <p:cNvSpPr/>
          <p:nvPr/>
        </p:nvSpPr>
        <p:spPr>
          <a:xfrm>
            <a:off x="6198288" y="5618080"/>
            <a:ext cx="5115568" cy="369332"/>
          </a:xfrm>
          <a:prstGeom prst="rect">
            <a:avLst/>
          </a:prstGeom>
        </p:spPr>
        <p:txBody>
          <a:bodyPr wrap="none">
            <a:spAutoFit/>
          </a:bodyPr>
          <a:lstStyle/>
          <a:p>
            <a:r>
              <a:rPr lang="en-US" u="sng" dirty="0">
                <a:solidFill>
                  <a:srgbClr val="3D4594"/>
                </a:solidFill>
                <a:latin typeface="Arial" panose="020B0604020202020204" pitchFamily="34" charset="0"/>
                <a:hlinkClick r:id="rId4"/>
              </a:rPr>
              <a:t>https://www.youtube.com/watch?v=Br6b9sIuIDU</a:t>
            </a:r>
            <a:endParaRPr lang="en-US" dirty="0"/>
          </a:p>
        </p:txBody>
      </p:sp>
    </p:spTree>
    <p:extLst>
      <p:ext uri="{BB962C8B-B14F-4D97-AF65-F5344CB8AC3E}">
        <p14:creationId xmlns:p14="http://schemas.microsoft.com/office/powerpoint/2010/main" val="215388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582B-16C6-486C-A203-C25AFD4B08AE}"/>
              </a:ext>
            </a:extLst>
          </p:cNvPr>
          <p:cNvSpPr>
            <a:spLocks noGrp="1"/>
          </p:cNvSpPr>
          <p:nvPr>
            <p:ph type="title"/>
          </p:nvPr>
        </p:nvSpPr>
        <p:spPr>
          <a:xfrm rot="10800000" flipV="1">
            <a:off x="360217" y="471055"/>
            <a:ext cx="4411805" cy="748145"/>
          </a:xfrm>
        </p:spPr>
        <p:txBody>
          <a:bodyPr>
            <a:normAutofit/>
          </a:bodyPr>
          <a:lstStyle/>
          <a:p>
            <a:pPr algn="ctr"/>
            <a:r>
              <a:rPr lang="en-US" sz="4400" b="1" dirty="0"/>
              <a:t>VICTORY FLAG</a:t>
            </a:r>
          </a:p>
        </p:txBody>
      </p:sp>
      <p:pic>
        <p:nvPicPr>
          <p:cNvPr id="9218" name="Picture 2" descr="https://lh6.googleusercontent.com/678272JPl3NCmvW2-PMg6h8oZGgGATftNsV8iSTY5KD4sv9b_kp-NW91TGPiAh3BIujiuQVG_FuTLqpZMxxCM0Ty77YzKWWRU_k6-naeKpdz2C-n5Sn4tNgIOk-2ENBWWufH3B6nQB0">
            <a:extLst>
              <a:ext uri="{FF2B5EF4-FFF2-40B4-BE49-F238E27FC236}">
                <a16:creationId xmlns:a16="http://schemas.microsoft.com/office/drawing/2014/main" id="{877ECA64-ED42-47D2-AFC6-D06710BD94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988687" y="1219200"/>
            <a:ext cx="2944184" cy="4873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50869C15-62EA-44AB-B551-9CAB285A7C37}"/>
              </a:ext>
            </a:extLst>
          </p:cNvPr>
          <p:cNvSpPr>
            <a:spLocks noGrp="1"/>
          </p:cNvSpPr>
          <p:nvPr>
            <p:ph type="body" sz="half" idx="2"/>
          </p:nvPr>
        </p:nvSpPr>
        <p:spPr>
          <a:xfrm>
            <a:off x="360218" y="1634836"/>
            <a:ext cx="6844146" cy="4234152"/>
          </a:xfrm>
        </p:spPr>
        <p:txBody>
          <a:bodyPr>
            <a:normAutofit/>
          </a:bodyPr>
          <a:lstStyle/>
          <a:p>
            <a:r>
              <a:rPr lang="en-US" sz="2400" dirty="0"/>
              <a:t>The gold-white-purple horizontal tricolor became the flag of the American Suffrage movement.  In 1913, Alice Paul and Lucy Burns had founded the “Congressional Unions for Women's Suffrage,” but in 1917 it was named The National Women’s Party (NWP). As the 19th amendment made its way through the approval process, the NWP sewed a star on their “ratification banner” after each state ratified the amendment.  They needed 36</a:t>
            </a:r>
            <a:r>
              <a:rPr lang="en-US" dirty="0"/>
              <a:t>.</a:t>
            </a:r>
            <a:endParaRPr lang="en-US" b="0" dirty="0">
              <a:effectLst/>
            </a:endParaRPr>
          </a:p>
          <a:p>
            <a:br>
              <a:rPr lang="en-US" dirty="0"/>
            </a:br>
            <a:r>
              <a:rPr lang="en-US" u="sng" dirty="0">
                <a:hlinkClick r:id="rId3"/>
              </a:rPr>
              <a:t>https://www.youtube.com/watch?v=ML76y8mACZs</a:t>
            </a:r>
            <a:endParaRPr lang="en-US" dirty="0"/>
          </a:p>
        </p:txBody>
      </p:sp>
    </p:spTree>
    <p:extLst>
      <p:ext uri="{BB962C8B-B14F-4D97-AF65-F5344CB8AC3E}">
        <p14:creationId xmlns:p14="http://schemas.microsoft.com/office/powerpoint/2010/main" val="250020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F4FA-3867-4B96-BDA6-7026CDF981A4}"/>
              </a:ext>
            </a:extLst>
          </p:cNvPr>
          <p:cNvSpPr>
            <a:spLocks noGrp="1"/>
          </p:cNvSpPr>
          <p:nvPr>
            <p:ph type="title"/>
          </p:nvPr>
        </p:nvSpPr>
        <p:spPr>
          <a:xfrm>
            <a:off x="838200" y="858982"/>
            <a:ext cx="10515600" cy="452582"/>
          </a:xfrm>
        </p:spPr>
        <p:txBody>
          <a:bodyPr>
            <a:normAutofit fontScale="90000"/>
          </a:bodyPr>
          <a:lstStyle/>
          <a:p>
            <a:pPr algn="ctr"/>
            <a:r>
              <a:rPr lang="en-US" b="1" dirty="0">
                <a:effectLst/>
              </a:rPr>
              <a:t>The Right to </a:t>
            </a:r>
            <a:r>
              <a:rPr lang="en-US" b="1" dirty="0"/>
              <a:t>Vote</a:t>
            </a:r>
            <a:br>
              <a:rPr lang="en-US" b="0" dirty="0">
                <a:effectLst/>
              </a:rPr>
            </a:br>
            <a:br>
              <a:rPr lang="en-US" dirty="0"/>
            </a:br>
            <a:endParaRPr lang="en-US" dirty="0"/>
          </a:p>
        </p:txBody>
      </p:sp>
      <p:pic>
        <p:nvPicPr>
          <p:cNvPr id="2050" name="Picture 2" descr="https://lh4.googleusercontent.com/VjkwNXwOz4onfpm0ihGMG8d2DHOfIBotK5lOL0BuDoW05H8rSMoTiVrFzvgmxCY6uRN1uP62Fa_gwtm9x9Z5XurdunejHTLNg0Q4j9yiesPkCo2fMD8qPzdcI6pmSkXF8rrVkIGLAG8">
            <a:extLst>
              <a:ext uri="{FF2B5EF4-FFF2-40B4-BE49-F238E27FC236}">
                <a16:creationId xmlns:a16="http://schemas.microsoft.com/office/drawing/2014/main" id="{227BABD6-3146-4C89-A85D-7C123E5682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64248"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ED847BC-A3DC-4C99-8C20-76320DF53D82}"/>
              </a:ext>
            </a:extLst>
          </p:cNvPr>
          <p:cNvSpPr/>
          <p:nvPr/>
        </p:nvSpPr>
        <p:spPr>
          <a:xfrm>
            <a:off x="1537924" y="2246807"/>
            <a:ext cx="2198038" cy="646331"/>
          </a:xfrm>
          <a:prstGeom prst="rect">
            <a:avLst/>
          </a:prstGeom>
        </p:spPr>
        <p:txBody>
          <a:bodyPr wrap="none">
            <a:spAutoFit/>
          </a:bodyPr>
          <a:lstStyle/>
          <a:p>
            <a:r>
              <a:rPr lang="en-US" sz="3600" b="1" dirty="0">
                <a:latin typeface="Calibri" panose="020F0502020204030204" pitchFamily="34" charset="0"/>
              </a:rPr>
              <a:t>1920-2020</a:t>
            </a:r>
            <a:endParaRPr lang="en-US" sz="3600" dirty="0"/>
          </a:p>
        </p:txBody>
      </p:sp>
      <p:sp>
        <p:nvSpPr>
          <p:cNvPr id="5" name="Rectangle 4">
            <a:extLst>
              <a:ext uri="{FF2B5EF4-FFF2-40B4-BE49-F238E27FC236}">
                <a16:creationId xmlns:a16="http://schemas.microsoft.com/office/drawing/2014/main" id="{35CE69F6-A9DD-4A45-B99A-0A0624191071}"/>
              </a:ext>
            </a:extLst>
          </p:cNvPr>
          <p:cNvSpPr/>
          <p:nvPr/>
        </p:nvSpPr>
        <p:spPr>
          <a:xfrm>
            <a:off x="9025175" y="3798577"/>
            <a:ext cx="2525884" cy="769441"/>
          </a:xfrm>
          <a:prstGeom prst="rect">
            <a:avLst/>
          </a:prstGeom>
        </p:spPr>
        <p:txBody>
          <a:bodyPr wrap="none">
            <a:spAutoFit/>
          </a:bodyPr>
          <a:lstStyle/>
          <a:p>
            <a:r>
              <a:rPr lang="en-US" sz="4400" b="1" dirty="0">
                <a:latin typeface="Calibri" panose="020F0502020204030204" pitchFamily="34" charset="0"/>
              </a:rPr>
              <a:t>100 Years </a:t>
            </a:r>
            <a:endParaRPr lang="en-US" sz="4400" dirty="0"/>
          </a:p>
        </p:txBody>
      </p:sp>
    </p:spTree>
    <p:extLst>
      <p:ext uri="{BB962C8B-B14F-4D97-AF65-F5344CB8AC3E}">
        <p14:creationId xmlns:p14="http://schemas.microsoft.com/office/powerpoint/2010/main" val="2925811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270</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Lato</vt:lpstr>
      <vt:lpstr>Office Theme</vt:lpstr>
      <vt:lpstr>PowerPoint Presentation</vt:lpstr>
      <vt:lpstr>WOMEN’S SUFFRAGE         MOVEMENT</vt:lpstr>
      <vt:lpstr>SENECA FALLS CONVENTION</vt:lpstr>
      <vt:lpstr>The need for support</vt:lpstr>
      <vt:lpstr>PowerPoint Presentation</vt:lpstr>
      <vt:lpstr>NATIONAL ASSOCIATION OF COLORED WOMEN</vt:lpstr>
      <vt:lpstr>PowerPoint Presentation</vt:lpstr>
      <vt:lpstr>VICTORY FLAG</vt:lpstr>
      <vt:lpstr>The Right to Vote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Sandi L</dc:creator>
  <cp:lastModifiedBy>Williams, Sandi L</cp:lastModifiedBy>
  <cp:revision>5</cp:revision>
  <dcterms:created xsi:type="dcterms:W3CDTF">2020-04-29T17:09:13Z</dcterms:created>
  <dcterms:modified xsi:type="dcterms:W3CDTF">2020-04-29T19:37:30Z</dcterms:modified>
</cp:coreProperties>
</file>