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7" r:id="rId9"/>
    <p:sldId id="265" r:id="rId10"/>
    <p:sldId id="263" r:id="rId11"/>
    <p:sldId id="264"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A7430C7-7662-4256-A663-F65764F26BEC}" type="datetimeFigureOut">
              <a:rPr lang="en-US" smtClean="0"/>
              <a:t>8/30/2018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7C75F3F-02D2-4095-93E0-CFADA1B49F5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63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7430C7-7662-4256-A663-F65764F26BEC}"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75F3F-02D2-4095-93E0-CFADA1B49F52}" type="slidenum">
              <a:rPr lang="en-US" smtClean="0"/>
              <a:t>‹#›</a:t>
            </a:fld>
            <a:endParaRPr lang="en-US"/>
          </a:p>
        </p:txBody>
      </p:sp>
    </p:spTree>
    <p:extLst>
      <p:ext uri="{BB962C8B-B14F-4D97-AF65-F5344CB8AC3E}">
        <p14:creationId xmlns:p14="http://schemas.microsoft.com/office/powerpoint/2010/main" val="34432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7430C7-7662-4256-A663-F65764F26BE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F3F-02D2-4095-93E0-CFADA1B49F5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55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7430C7-7662-4256-A663-F65764F26BE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F3F-02D2-4095-93E0-CFADA1B49F5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383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7430C7-7662-4256-A663-F65764F26BE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F3F-02D2-4095-93E0-CFADA1B49F52}" type="slidenum">
              <a:rPr lang="en-US" smtClean="0"/>
              <a:t>‹#›</a:t>
            </a:fld>
            <a:endParaRPr lang="en-US"/>
          </a:p>
        </p:txBody>
      </p:sp>
    </p:spTree>
    <p:extLst>
      <p:ext uri="{BB962C8B-B14F-4D97-AF65-F5344CB8AC3E}">
        <p14:creationId xmlns:p14="http://schemas.microsoft.com/office/powerpoint/2010/main" val="252188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7430C7-7662-4256-A663-F65764F26BE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F3F-02D2-4095-93E0-CFADA1B49F5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742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7430C7-7662-4256-A663-F65764F26BE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F3F-02D2-4095-93E0-CFADA1B49F5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222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7430C7-7662-4256-A663-F65764F26BE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F3F-02D2-4095-93E0-CFADA1B49F5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2196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7430C7-7662-4256-A663-F65764F26BE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F3F-02D2-4095-93E0-CFADA1B49F5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61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7430C7-7662-4256-A663-F65764F26BE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F3F-02D2-4095-93E0-CFADA1B49F52}" type="slidenum">
              <a:rPr lang="en-US" smtClean="0"/>
              <a:t>‹#›</a:t>
            </a:fld>
            <a:endParaRPr lang="en-US"/>
          </a:p>
        </p:txBody>
      </p:sp>
    </p:spTree>
    <p:extLst>
      <p:ext uri="{BB962C8B-B14F-4D97-AF65-F5344CB8AC3E}">
        <p14:creationId xmlns:p14="http://schemas.microsoft.com/office/powerpoint/2010/main" val="412580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7430C7-7662-4256-A663-F65764F26BE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F3F-02D2-4095-93E0-CFADA1B49F5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19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430C7-7662-4256-A663-F65764F26BEC}"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75F3F-02D2-4095-93E0-CFADA1B49F52}" type="slidenum">
              <a:rPr lang="en-US" smtClean="0"/>
              <a:t>‹#›</a:t>
            </a:fld>
            <a:endParaRPr lang="en-US"/>
          </a:p>
        </p:txBody>
      </p:sp>
    </p:spTree>
    <p:extLst>
      <p:ext uri="{BB962C8B-B14F-4D97-AF65-F5344CB8AC3E}">
        <p14:creationId xmlns:p14="http://schemas.microsoft.com/office/powerpoint/2010/main" val="236076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7430C7-7662-4256-A663-F65764F26BEC}"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75F3F-02D2-4095-93E0-CFADA1B49F5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12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7430C7-7662-4256-A663-F65764F26BEC}"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75F3F-02D2-4095-93E0-CFADA1B49F5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84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430C7-7662-4256-A663-F65764F26BEC}"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75F3F-02D2-4095-93E0-CFADA1B49F52}" type="slidenum">
              <a:rPr lang="en-US" smtClean="0"/>
              <a:t>‹#›</a:t>
            </a:fld>
            <a:endParaRPr lang="en-US"/>
          </a:p>
        </p:txBody>
      </p:sp>
    </p:spTree>
    <p:extLst>
      <p:ext uri="{BB962C8B-B14F-4D97-AF65-F5344CB8AC3E}">
        <p14:creationId xmlns:p14="http://schemas.microsoft.com/office/powerpoint/2010/main" val="314455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7430C7-7662-4256-A663-F65764F26BEC}"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75F3F-02D2-4095-93E0-CFADA1B49F5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82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7430C7-7662-4256-A663-F65764F26BEC}"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75F3F-02D2-4095-93E0-CFADA1B49F52}" type="slidenum">
              <a:rPr lang="en-US" smtClean="0"/>
              <a:t>‹#›</a:t>
            </a:fld>
            <a:endParaRPr lang="en-US"/>
          </a:p>
        </p:txBody>
      </p:sp>
    </p:spTree>
    <p:extLst>
      <p:ext uri="{BB962C8B-B14F-4D97-AF65-F5344CB8AC3E}">
        <p14:creationId xmlns:p14="http://schemas.microsoft.com/office/powerpoint/2010/main" val="80719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7430C7-7662-4256-A663-F65764F26BEC}" type="datetimeFigureOut">
              <a:rPr lang="en-US" smtClean="0"/>
              <a:t>8/30/2018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C75F3F-02D2-4095-93E0-CFADA1B49F52}" type="slidenum">
              <a:rPr lang="en-US" smtClean="0"/>
              <a:t>‹#›</a:t>
            </a:fld>
            <a:endParaRPr lang="en-US"/>
          </a:p>
        </p:txBody>
      </p:sp>
    </p:spTree>
    <p:extLst>
      <p:ext uri="{BB962C8B-B14F-4D97-AF65-F5344CB8AC3E}">
        <p14:creationId xmlns:p14="http://schemas.microsoft.com/office/powerpoint/2010/main" val="8623312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Sandy Spring Slave Museum</a:t>
            </a:r>
          </a:p>
        </p:txBody>
      </p:sp>
      <p:sp>
        <p:nvSpPr>
          <p:cNvPr id="3" name="Subtitle 2"/>
          <p:cNvSpPr>
            <a:spLocks noGrp="1"/>
          </p:cNvSpPr>
          <p:nvPr>
            <p:ph type="subTitle" idx="1"/>
          </p:nvPr>
        </p:nvSpPr>
        <p:spPr/>
        <p:txBody>
          <a:bodyPr/>
          <a:lstStyle/>
          <a:p>
            <a:r>
              <a:rPr lang="en-US" dirty="0"/>
              <a:t>Education Program</a:t>
            </a:r>
          </a:p>
        </p:txBody>
      </p:sp>
    </p:spTree>
    <p:extLst>
      <p:ext uri="{BB962C8B-B14F-4D97-AF65-F5344CB8AC3E}">
        <p14:creationId xmlns:p14="http://schemas.microsoft.com/office/powerpoint/2010/main" val="81450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Religion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Students will be able to </a:t>
            </a:r>
          </a:p>
          <a:p>
            <a:endParaRPr lang="en-US" dirty="0"/>
          </a:p>
          <a:p>
            <a:r>
              <a:rPr lang="en-US" dirty="0"/>
              <a:t>Identify and locate the religious organizations that impacted Slavery on both enslaved and free African Americans.</a:t>
            </a:r>
          </a:p>
          <a:p>
            <a:pPr lvl="1"/>
            <a:endParaRPr lang="en-US" dirty="0"/>
          </a:p>
          <a:p>
            <a:pPr lvl="1"/>
            <a:r>
              <a:rPr lang="en-US" dirty="0"/>
              <a:t>Society of Friends (Quaker Meeting 1753)</a:t>
            </a:r>
          </a:p>
          <a:p>
            <a:pPr lvl="1"/>
            <a:r>
              <a:rPr lang="en-US" dirty="0"/>
              <a:t>Sharp Street- 1820</a:t>
            </a:r>
          </a:p>
          <a:p>
            <a:pPr lvl="1"/>
            <a:r>
              <a:rPr lang="en-US" dirty="0"/>
              <a:t>St. Bartholomew’s Church- 1812</a:t>
            </a:r>
          </a:p>
          <a:p>
            <a:endParaRPr lang="en-US" dirty="0"/>
          </a:p>
        </p:txBody>
      </p:sp>
    </p:spTree>
    <p:extLst>
      <p:ext uri="{BB962C8B-B14F-4D97-AF65-F5344CB8AC3E}">
        <p14:creationId xmlns:p14="http://schemas.microsoft.com/office/powerpoint/2010/main" val="187527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Life and Well-Being</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Student will be able to </a:t>
            </a:r>
          </a:p>
          <a:p>
            <a:endParaRPr lang="en-US" dirty="0"/>
          </a:p>
          <a:p>
            <a:r>
              <a:rPr lang="en-US" dirty="0"/>
              <a:t>Identify how African Americans in Sandy Spring provided social opportunities for community members</a:t>
            </a:r>
          </a:p>
          <a:p>
            <a:pPr lvl="1"/>
            <a:r>
              <a:rPr lang="en-US" dirty="0"/>
              <a:t>Church events</a:t>
            </a:r>
          </a:p>
          <a:p>
            <a:pPr lvl="1"/>
            <a:r>
              <a:rPr lang="en-US" dirty="0"/>
              <a:t>Odd Fellows Lodge</a:t>
            </a:r>
          </a:p>
          <a:p>
            <a:pPr lvl="1"/>
            <a:r>
              <a:rPr lang="en-US" dirty="0"/>
              <a:t>Sporting Events/activities</a:t>
            </a:r>
          </a:p>
          <a:p>
            <a:pPr lvl="1"/>
            <a:r>
              <a:rPr lang="en-US" dirty="0"/>
              <a:t>State Fair</a:t>
            </a:r>
          </a:p>
          <a:p>
            <a:pPr lvl="1"/>
            <a:r>
              <a:rPr lang="en-US" dirty="0"/>
              <a:t>Mercedes Club</a:t>
            </a:r>
          </a:p>
          <a:p>
            <a:pPr marL="0" indent="0">
              <a:buNone/>
            </a:pPr>
            <a:endParaRPr lang="en-US" dirty="0"/>
          </a:p>
        </p:txBody>
      </p:sp>
    </p:spTree>
    <p:extLst>
      <p:ext uri="{BB962C8B-B14F-4D97-AF65-F5344CB8AC3E}">
        <p14:creationId xmlns:p14="http://schemas.microsoft.com/office/powerpoint/2010/main" val="163335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Military Service</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Students will be able to</a:t>
            </a:r>
          </a:p>
          <a:p>
            <a:endParaRPr lang="en-US" dirty="0"/>
          </a:p>
          <a:p>
            <a:r>
              <a:rPr lang="en-US" dirty="0"/>
              <a:t>Describe the opportunities African Americans had within the military</a:t>
            </a:r>
          </a:p>
          <a:p>
            <a:pPr lvl="1"/>
            <a:r>
              <a:rPr lang="en-US" dirty="0"/>
              <a:t>Jobs</a:t>
            </a:r>
          </a:p>
          <a:p>
            <a:pPr lvl="1"/>
            <a:r>
              <a:rPr lang="en-US" dirty="0"/>
              <a:t>Rank</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418" y="4027328"/>
            <a:ext cx="3373437" cy="2119473"/>
          </a:xfrm>
          <a:prstGeom prst="rect">
            <a:avLst/>
          </a:prstGeom>
        </p:spPr>
      </p:pic>
    </p:spTree>
    <p:extLst>
      <p:ext uri="{BB962C8B-B14F-4D97-AF65-F5344CB8AC3E}">
        <p14:creationId xmlns:p14="http://schemas.microsoft.com/office/powerpoint/2010/main" val="95126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Contributors to African American Culture</a:t>
            </a:r>
          </a:p>
        </p:txBody>
      </p:sp>
      <p:sp>
        <p:nvSpPr>
          <p:cNvPr id="3" name="Content Placeholder 2"/>
          <p:cNvSpPr>
            <a:spLocks noGrp="1"/>
          </p:cNvSpPr>
          <p:nvPr>
            <p:ph idx="1"/>
          </p:nvPr>
        </p:nvSpPr>
        <p:spPr/>
        <p:txBody>
          <a:bodyPr>
            <a:normAutofit/>
          </a:bodyPr>
          <a:lstStyle/>
          <a:p>
            <a:pPr marL="0" indent="0">
              <a:buNone/>
            </a:pPr>
            <a:r>
              <a:rPr lang="en-US" dirty="0"/>
              <a:t>Students will be able to </a:t>
            </a:r>
          </a:p>
          <a:p>
            <a:r>
              <a:rPr lang="en-US" dirty="0"/>
              <a:t>Identify how African Americans contributed to the culture of the United States</a:t>
            </a:r>
          </a:p>
          <a:p>
            <a:pPr lvl="1"/>
            <a:r>
              <a:rPr lang="en-US" dirty="0"/>
              <a:t>Entertainment</a:t>
            </a:r>
          </a:p>
          <a:p>
            <a:pPr lvl="1"/>
            <a:r>
              <a:rPr lang="en-US" dirty="0"/>
              <a:t>Music/poetry/Literature/Dance</a:t>
            </a:r>
          </a:p>
          <a:p>
            <a:pPr lvl="1"/>
            <a:r>
              <a:rPr lang="en-US" dirty="0"/>
              <a:t>Athletics/Sports</a:t>
            </a:r>
          </a:p>
          <a:p>
            <a:pPr lvl="1"/>
            <a:r>
              <a:rPr lang="en-US" dirty="0"/>
              <a:t>Politics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494" y="4403726"/>
            <a:ext cx="2619375" cy="1743075"/>
          </a:xfrm>
          <a:prstGeom prst="rect">
            <a:avLst/>
          </a:prstGeom>
        </p:spPr>
      </p:pic>
    </p:spTree>
    <p:extLst>
      <p:ext uri="{BB962C8B-B14F-4D97-AF65-F5344CB8AC3E}">
        <p14:creationId xmlns:p14="http://schemas.microsoft.com/office/powerpoint/2010/main" val="404026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28693"/>
          </a:xfrm>
        </p:spPr>
        <p:txBody>
          <a:bodyPr>
            <a:noAutofit/>
          </a:bodyPr>
          <a:lstStyle/>
          <a:p>
            <a:pPr marL="0" marR="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Sandy Spring Slave Museum offers an educational program that encourages students to gain an awareness of the rich history of their community. Students will be able to think critically as they analyze, synthesize and evaluate historical aspects from Africa to the United States through the following periods of African Americans.</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Content Placeholder 2"/>
          <p:cNvSpPr>
            <a:spLocks noGrp="1"/>
          </p:cNvSpPr>
          <p:nvPr>
            <p:ph idx="1"/>
          </p:nvPr>
        </p:nvSpPr>
        <p:spPr>
          <a:xfrm>
            <a:off x="838200" y="2643447"/>
            <a:ext cx="10515600" cy="3533516"/>
          </a:xfrm>
        </p:spPr>
        <p:txBody>
          <a:bodyPr/>
          <a:lstStyle/>
          <a:p>
            <a:pPr lvl="0"/>
            <a:r>
              <a:rPr lang="en-US" dirty="0"/>
              <a:t>Diaspora</a:t>
            </a:r>
          </a:p>
          <a:p>
            <a:pPr lvl="0"/>
            <a:r>
              <a:rPr lang="en-US" dirty="0"/>
              <a:t>Middle Passage</a:t>
            </a:r>
          </a:p>
          <a:p>
            <a:pPr lvl="0"/>
            <a:r>
              <a:rPr lang="en-US" dirty="0"/>
              <a:t>Underground Railroad</a:t>
            </a:r>
          </a:p>
          <a:p>
            <a:pPr lvl="0"/>
            <a:r>
              <a:rPr lang="en-US" dirty="0"/>
              <a:t>Emancipation</a:t>
            </a:r>
          </a:p>
          <a:p>
            <a:pPr lvl="0"/>
            <a:r>
              <a:rPr lang="en-US" dirty="0"/>
              <a:t>Free Settlements</a:t>
            </a:r>
          </a:p>
          <a:p>
            <a:pPr lvl="0"/>
            <a:r>
              <a:rPr lang="en-US" dirty="0"/>
              <a:t>Civil Rights</a:t>
            </a:r>
          </a:p>
          <a:p>
            <a:endParaRPr lang="en-US" dirty="0"/>
          </a:p>
        </p:txBody>
      </p:sp>
      <p:sp>
        <p:nvSpPr>
          <p:cNvPr id="5" name="AutoShape 2" descr="Image result for sandy spring slave ms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sandy spring slave ms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sandy spring slave mse"/>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7990428" y="3507510"/>
            <a:ext cx="3564551" cy="2669453"/>
          </a:xfrm>
          <a:prstGeom prst="rect">
            <a:avLst/>
          </a:prstGeom>
        </p:spPr>
      </p:pic>
    </p:spTree>
    <p:extLst>
      <p:ext uri="{BB962C8B-B14F-4D97-AF65-F5344CB8AC3E}">
        <p14:creationId xmlns:p14="http://schemas.microsoft.com/office/powerpoint/2010/main" val="112959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Slavery comes to the United States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Students will be able to</a:t>
            </a:r>
          </a:p>
          <a:p>
            <a:endParaRPr lang="en-US" dirty="0"/>
          </a:p>
          <a:p>
            <a:pPr lvl="1"/>
            <a:r>
              <a:rPr lang="en-US" dirty="0"/>
              <a:t>Express thoughts and feelings of those who endured the middle passage</a:t>
            </a:r>
          </a:p>
          <a:p>
            <a:pPr lvl="1"/>
            <a:r>
              <a:rPr lang="en-US" dirty="0"/>
              <a:t>Compare and contrast Indentured Servitude and Slavery</a:t>
            </a:r>
          </a:p>
          <a:p>
            <a:endParaRPr lang="en-US" dirty="0"/>
          </a:p>
          <a:p>
            <a:endParaRPr lang="en-US" dirty="0"/>
          </a:p>
        </p:txBody>
      </p:sp>
      <p:pic>
        <p:nvPicPr>
          <p:cNvPr id="5" name="Picture 4"/>
          <p:cNvPicPr>
            <a:picLocks noChangeAspect="1"/>
          </p:cNvPicPr>
          <p:nvPr/>
        </p:nvPicPr>
        <p:blipFill>
          <a:blip r:embed="rId2"/>
          <a:stretch>
            <a:fillRect/>
          </a:stretch>
        </p:blipFill>
        <p:spPr>
          <a:xfrm>
            <a:off x="9536100" y="604983"/>
            <a:ext cx="2055534" cy="1281090"/>
          </a:xfrm>
          <a:prstGeom prst="rect">
            <a:avLst/>
          </a:prstGeom>
        </p:spPr>
      </p:pic>
      <p:pic>
        <p:nvPicPr>
          <p:cNvPr id="6" name="Picture 5"/>
          <p:cNvPicPr>
            <a:picLocks noChangeAspect="1"/>
          </p:cNvPicPr>
          <p:nvPr/>
        </p:nvPicPr>
        <p:blipFill>
          <a:blip r:embed="rId3"/>
          <a:stretch>
            <a:fillRect/>
          </a:stretch>
        </p:blipFill>
        <p:spPr>
          <a:xfrm>
            <a:off x="628074" y="4433455"/>
            <a:ext cx="2611004" cy="18195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599" y="4186092"/>
            <a:ext cx="2219325" cy="2066925"/>
          </a:xfrm>
          <a:prstGeom prst="rect">
            <a:avLst/>
          </a:prstGeom>
        </p:spPr>
      </p:pic>
    </p:spTree>
    <p:extLst>
      <p:ext uri="{BB962C8B-B14F-4D97-AF65-F5344CB8AC3E}">
        <p14:creationId xmlns:p14="http://schemas.microsoft.com/office/powerpoint/2010/main" val="402369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Resistance </a:t>
            </a:r>
          </a:p>
        </p:txBody>
      </p:sp>
      <p:sp>
        <p:nvSpPr>
          <p:cNvPr id="3" name="Content Placeholder 2"/>
          <p:cNvSpPr>
            <a:spLocks noGrp="1"/>
          </p:cNvSpPr>
          <p:nvPr>
            <p:ph idx="1"/>
          </p:nvPr>
        </p:nvSpPr>
        <p:spPr/>
        <p:txBody>
          <a:bodyPr/>
          <a:lstStyle/>
          <a:p>
            <a:pPr marL="0" indent="0">
              <a:buNone/>
            </a:pPr>
            <a:r>
              <a:rPr lang="en-US" dirty="0"/>
              <a:t>Students will be able to</a:t>
            </a:r>
          </a:p>
          <a:p>
            <a:pPr marL="0" indent="0">
              <a:buNone/>
            </a:pPr>
            <a:endParaRPr lang="en-US" dirty="0"/>
          </a:p>
          <a:p>
            <a:r>
              <a:rPr lang="en-US" dirty="0"/>
              <a:t>Identify what and who were Abolitionist and what was their impact on Slavery in Sandy Spring</a:t>
            </a:r>
          </a:p>
          <a:p>
            <a:r>
              <a:rPr lang="en-US" dirty="0"/>
              <a:t>Identify signs and symbols along the Underground Railroad</a:t>
            </a:r>
          </a:p>
          <a:p>
            <a:r>
              <a:rPr lang="en-US" dirty="0"/>
              <a:t>Critique the pros and cons of the Underground Railroad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925" y="530752"/>
            <a:ext cx="2527777" cy="2206625"/>
          </a:xfrm>
          <a:prstGeom prst="rect">
            <a:avLst/>
          </a:prstGeom>
        </p:spPr>
      </p:pic>
      <p:pic>
        <p:nvPicPr>
          <p:cNvPr id="5" name="Picture 4"/>
          <p:cNvPicPr>
            <a:picLocks noChangeAspect="1"/>
          </p:cNvPicPr>
          <p:nvPr/>
        </p:nvPicPr>
        <p:blipFill>
          <a:blip r:embed="rId3"/>
          <a:stretch>
            <a:fillRect/>
          </a:stretch>
        </p:blipFill>
        <p:spPr>
          <a:xfrm>
            <a:off x="8895626" y="4432301"/>
            <a:ext cx="2657475" cy="1714500"/>
          </a:xfrm>
          <a:prstGeom prst="rect">
            <a:avLst/>
          </a:prstGeom>
        </p:spPr>
      </p:pic>
    </p:spTree>
    <p:extLst>
      <p:ext uri="{BB962C8B-B14F-4D97-AF65-F5344CB8AC3E}">
        <p14:creationId xmlns:p14="http://schemas.microsoft.com/office/powerpoint/2010/main" val="251602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Manumission vs. Emancipation</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Students will be able to </a:t>
            </a:r>
          </a:p>
          <a:p>
            <a:pPr marL="0" indent="0">
              <a:buNone/>
            </a:pPr>
            <a:endParaRPr lang="en-US" dirty="0"/>
          </a:p>
          <a:p>
            <a:r>
              <a:rPr lang="en-US" dirty="0"/>
              <a:t>Distinguish the difference between the two legal means to freedom</a:t>
            </a:r>
          </a:p>
          <a:p>
            <a:r>
              <a:rPr lang="en-US" dirty="0"/>
              <a:t>Explain the impact of the Emancipation Proclamation on Slavery in Maryland compared to Slavery in the Rebellious States</a:t>
            </a:r>
          </a:p>
        </p:txBody>
      </p:sp>
    </p:spTree>
    <p:extLst>
      <p:ext uri="{BB962C8B-B14F-4D97-AF65-F5344CB8AC3E}">
        <p14:creationId xmlns:p14="http://schemas.microsoft.com/office/powerpoint/2010/main" val="311165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Settlements</a:t>
            </a:r>
          </a:p>
        </p:txBody>
      </p:sp>
      <p:sp>
        <p:nvSpPr>
          <p:cNvPr id="3" name="Content Placeholder 2"/>
          <p:cNvSpPr>
            <a:spLocks noGrp="1"/>
          </p:cNvSpPr>
          <p:nvPr>
            <p:ph idx="1"/>
          </p:nvPr>
        </p:nvSpPr>
        <p:spPr/>
        <p:txBody>
          <a:bodyPr/>
          <a:lstStyle/>
          <a:p>
            <a:pPr marL="0" indent="0">
              <a:buNone/>
            </a:pPr>
            <a:r>
              <a:rPr lang="en-US" dirty="0"/>
              <a:t>Students will be able to </a:t>
            </a:r>
          </a:p>
          <a:p>
            <a:endParaRPr lang="en-US" dirty="0"/>
          </a:p>
          <a:p>
            <a:r>
              <a:rPr lang="en-US" dirty="0"/>
              <a:t>Discover the communities within Montgomery County settled by free African Americans.</a:t>
            </a:r>
          </a:p>
          <a:p>
            <a:r>
              <a:rPr lang="en-US" dirty="0"/>
              <a:t>Summarize opportunities for African Americans within those communities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273" y="631247"/>
            <a:ext cx="2110365" cy="1571625"/>
          </a:xfrm>
          <a:prstGeom prst="rect">
            <a:avLst/>
          </a:prstGeom>
        </p:spPr>
      </p:pic>
    </p:spTree>
    <p:extLst>
      <p:ext uri="{BB962C8B-B14F-4D97-AF65-F5344CB8AC3E}">
        <p14:creationId xmlns:p14="http://schemas.microsoft.com/office/powerpoint/2010/main" val="243804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Education</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Students will be able to </a:t>
            </a:r>
          </a:p>
          <a:p>
            <a:r>
              <a:rPr lang="en-US" dirty="0"/>
              <a:t>Summarize educational opportunities for African Americans</a:t>
            </a:r>
          </a:p>
          <a:p>
            <a:pPr lvl="1"/>
            <a:r>
              <a:rPr lang="en-US" dirty="0"/>
              <a:t>Explain educational opportunities for African Americans prior to Separate but Equal </a:t>
            </a:r>
          </a:p>
          <a:p>
            <a:pPr lvl="2"/>
            <a:r>
              <a:rPr lang="en-US" dirty="0"/>
              <a:t>Sharp Street </a:t>
            </a:r>
          </a:p>
          <a:p>
            <a:pPr lvl="2"/>
            <a:r>
              <a:rPr lang="en-US" dirty="0"/>
              <a:t>Kinship Community Schools</a:t>
            </a:r>
          </a:p>
          <a:p>
            <a:pPr lvl="2"/>
            <a:r>
              <a:rPr lang="en-US" dirty="0" err="1"/>
              <a:t>Rosenwald</a:t>
            </a:r>
            <a:r>
              <a:rPr lang="en-US" dirty="0"/>
              <a:t> Schools</a:t>
            </a:r>
          </a:p>
          <a:p>
            <a:pPr lvl="2"/>
            <a:r>
              <a:rPr lang="en-US" dirty="0"/>
              <a:t>High Education</a:t>
            </a:r>
          </a:p>
          <a:p>
            <a:r>
              <a:rPr lang="en-US" dirty="0"/>
              <a:t>Examine how landmark cases impacted education for African Americans</a:t>
            </a:r>
          </a:p>
          <a:p>
            <a:pPr lvl="1"/>
            <a:r>
              <a:rPr lang="en-US" sz="2000" dirty="0"/>
              <a:t>Plessy vs. Ferguson Separate but Equal 1896</a:t>
            </a:r>
          </a:p>
          <a:p>
            <a:pPr lvl="1"/>
            <a:r>
              <a:rPr lang="en-US" sz="2000" dirty="0"/>
              <a:t>Brown vs. Board of Education 1954</a:t>
            </a:r>
          </a:p>
        </p:txBody>
      </p:sp>
      <p:pic>
        <p:nvPicPr>
          <p:cNvPr id="5" name="Picture 4"/>
          <p:cNvPicPr>
            <a:picLocks noChangeAspect="1"/>
          </p:cNvPicPr>
          <p:nvPr/>
        </p:nvPicPr>
        <p:blipFill>
          <a:blip r:embed="rId2"/>
          <a:stretch>
            <a:fillRect/>
          </a:stretch>
        </p:blipFill>
        <p:spPr>
          <a:xfrm>
            <a:off x="8657359" y="685799"/>
            <a:ext cx="2857500" cy="1600200"/>
          </a:xfrm>
          <a:prstGeom prst="rect">
            <a:avLst/>
          </a:prstGeom>
        </p:spPr>
      </p:pic>
    </p:spTree>
    <p:extLst>
      <p:ext uri="{BB962C8B-B14F-4D97-AF65-F5344CB8AC3E}">
        <p14:creationId xmlns:p14="http://schemas.microsoft.com/office/powerpoint/2010/main" val="116708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Community Members</a:t>
            </a:r>
          </a:p>
        </p:txBody>
      </p:sp>
      <p:sp>
        <p:nvSpPr>
          <p:cNvPr id="3" name="Content Placeholder 2"/>
          <p:cNvSpPr>
            <a:spLocks noGrp="1"/>
          </p:cNvSpPr>
          <p:nvPr>
            <p:ph idx="1"/>
          </p:nvPr>
        </p:nvSpPr>
        <p:spPr/>
        <p:txBody>
          <a:bodyPr/>
          <a:lstStyle/>
          <a:p>
            <a:pPr marL="0" indent="0">
              <a:buNone/>
            </a:pPr>
            <a:r>
              <a:rPr lang="en-US" dirty="0"/>
              <a:t>Students will be able to</a:t>
            </a:r>
          </a:p>
          <a:p>
            <a:pPr marL="0" indent="0">
              <a:buNone/>
            </a:pPr>
            <a:r>
              <a:rPr lang="en-US" dirty="0"/>
              <a:t>Identify the people, both black and White, who impacted various aspects of African American life</a:t>
            </a:r>
          </a:p>
        </p:txBody>
      </p:sp>
    </p:spTree>
    <p:extLst>
      <p:ext uri="{BB962C8B-B14F-4D97-AF65-F5344CB8AC3E}">
        <p14:creationId xmlns:p14="http://schemas.microsoft.com/office/powerpoint/2010/main" val="261882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Occupations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Students will be able to</a:t>
            </a:r>
          </a:p>
          <a:p>
            <a:r>
              <a:rPr lang="en-US" dirty="0"/>
              <a:t>Describe the types of jobs available to African Americans </a:t>
            </a:r>
          </a:p>
          <a:p>
            <a:pPr lvl="1"/>
            <a:r>
              <a:rPr lang="en-US" dirty="0"/>
              <a:t>Enslaved</a:t>
            </a:r>
          </a:p>
          <a:p>
            <a:pPr lvl="1"/>
            <a:r>
              <a:rPr lang="en-US" dirty="0"/>
              <a:t>Freemen</a:t>
            </a:r>
          </a:p>
          <a:p>
            <a:pPr lvl="1"/>
            <a:endParaRPr lang="en-US" dirty="0"/>
          </a:p>
          <a:p>
            <a:pPr lvl="1"/>
            <a:endParaRPr lang="en-US" dirty="0"/>
          </a:p>
        </p:txBody>
      </p:sp>
    </p:spTree>
    <p:extLst>
      <p:ext uri="{BB962C8B-B14F-4D97-AF65-F5344CB8AC3E}">
        <p14:creationId xmlns:p14="http://schemas.microsoft.com/office/powerpoint/2010/main" val="2652096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132</TotalTime>
  <Words>421</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Times New Roman</vt:lpstr>
      <vt:lpstr>Organic</vt:lpstr>
      <vt:lpstr>The Sandy Spring Slave Museum</vt:lpstr>
      <vt:lpstr>The Sandy Spring Slave Museum offers an educational program that encourages students to gain an awareness of the rich history of their community. Students will be able to think critically as they analyze, synthesize and evaluate historical aspects from Africa to the United States through the following periods of African Americans. </vt:lpstr>
      <vt:lpstr> Slavery comes to the United States </vt:lpstr>
      <vt:lpstr>Resistance </vt:lpstr>
      <vt:lpstr>Manumission vs. Emancipation </vt:lpstr>
      <vt:lpstr>Free Settlements</vt:lpstr>
      <vt:lpstr>Education </vt:lpstr>
      <vt:lpstr>Significant Community Members</vt:lpstr>
      <vt:lpstr>Occupations </vt:lpstr>
      <vt:lpstr>Religion  </vt:lpstr>
      <vt:lpstr>Social Life and Well-Being </vt:lpstr>
      <vt:lpstr>Military Service </vt:lpstr>
      <vt:lpstr>Contributors to African American Culture</vt:lpstr>
    </vt:vector>
  </TitlesOfParts>
  <Company>HHS-SHS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Sandy Spring Slave Museum</dc:title>
  <dc:creator>Williams, Sandi L</dc:creator>
  <cp:lastModifiedBy>Joy Turner</cp:lastModifiedBy>
  <cp:revision>15</cp:revision>
  <dcterms:created xsi:type="dcterms:W3CDTF">2018-08-03T00:37:34Z</dcterms:created>
  <dcterms:modified xsi:type="dcterms:W3CDTF">2018-08-30T23:32:02Z</dcterms:modified>
</cp:coreProperties>
</file>